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70" r:id="rId3"/>
    <p:sldId id="271" r:id="rId4"/>
    <p:sldId id="256" r:id="rId5"/>
    <p:sldId id="259" r:id="rId6"/>
    <p:sldId id="258" r:id="rId7"/>
    <p:sldId id="257" r:id="rId8"/>
    <p:sldId id="261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CC00"/>
    <a:srgbClr val="CC00FF"/>
    <a:srgbClr val="FFFF00"/>
    <a:srgbClr val="FF99FF"/>
    <a:srgbClr val="CCFF99"/>
    <a:srgbClr val="CC0000"/>
    <a:srgbClr val="FFFF99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9518" autoAdjust="0"/>
  </p:normalViewPr>
  <p:slideViewPr>
    <p:cSldViewPr>
      <p:cViewPr varScale="1">
        <p:scale>
          <a:sx n="70" d="100"/>
          <a:sy n="70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8B4DD95-5EF5-4DCB-B5DE-A2A4D4CB64AC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BB7B35A-DBCB-4C90-87B3-B8C1E1AA7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E403E-9BC5-41A0-A04E-83C04872CB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D03A6-C231-4555-BD9C-2CCE65E916ED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AAEC-9F23-48C0-A563-230785CC1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F7F9-E6E5-498A-AE24-830B67520C29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31CA-69C3-4460-9DA9-0F7746200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03F3-99CB-4B43-BA10-50A14B2CC6B7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5669E-7612-49C0-A7D0-C41BB2C39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C9EB-2500-4C2E-90B4-E604D75D213C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783F-B932-4E0F-B857-9FED34F4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D306-23D9-4363-9582-AB612F800291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9230-B1FD-4DF0-B7E8-9DEF1DAB1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7A45-9028-4BF0-BB18-757D54FF4302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677E-0C29-488B-BF47-45666D592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78BA-BF03-4604-8384-4A8026D471CD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6FB5-D752-4161-AD6A-0ED34DB03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18B2-DE37-47B4-8D71-F1580F1E2A30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A347-AF15-478F-BF5D-C0E95FE60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9180-D10D-46A6-BD0C-BD089954AAFF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D775-CE06-47F1-9420-7F6FB7913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A93B-3717-4584-9361-74D78ECDC2C4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DA28-B494-404E-8C81-509A650C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D334-020F-44E0-965F-047894B37AAB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6B30-7CF1-4356-913B-28AF4D5D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85365B-2963-4811-9013-AE5E1AB9C0D9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288D6D-52E9-449A-B8A7-6C6B7123D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pt5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6019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33CC33"/>
                </a:solidFill>
                <a:latin typeface="Arial" charset="0"/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295400" y="2700338"/>
            <a:ext cx="7077075" cy="2024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3600" kern="10"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810000" y="1731963"/>
            <a:ext cx="1797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FF"/>
                </a:solidFill>
                <a:latin typeface="Arial" charset="0"/>
              </a:rPr>
              <a:t>Bài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066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953735"/>
                </a:solidFill>
                <a:latin typeface="Arial" charset="0"/>
              </a:rPr>
              <a:t>BÀI SỐ 3 :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i="1">
                <a:solidFill>
                  <a:srgbClr val="953735"/>
                </a:solidFill>
                <a:latin typeface="Arial" charset="0"/>
              </a:rPr>
              <a:t> Viết các số sau theo thứ tự từ lớn </a:t>
            </a:r>
            <a:r>
              <a:rPr lang="vi-VN" i="1">
                <a:solidFill>
                  <a:srgbClr val="953735"/>
                </a:solidFill>
                <a:latin typeface="Arial" charset="0"/>
              </a:rPr>
              <a:t>đ</a:t>
            </a:r>
            <a:r>
              <a:rPr lang="en-US" i="1">
                <a:solidFill>
                  <a:srgbClr val="953735"/>
                </a:solidFill>
                <a:latin typeface="Arial" charset="0"/>
              </a:rPr>
              <a:t>ến bé </a:t>
            </a:r>
          </a:p>
        </p:txBody>
      </p:sp>
      <p:sp>
        <p:nvSpPr>
          <p:cNvPr id="12291" name="WordArt 20"/>
          <p:cNvSpPr>
            <a:spLocks noChangeArrowheads="1" noChangeShapeType="1" noTextEdit="1"/>
          </p:cNvSpPr>
          <p:nvPr/>
        </p:nvSpPr>
        <p:spPr bwMode="auto">
          <a:xfrm>
            <a:off x="3810000" y="523875"/>
            <a:ext cx="2057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2012" y="1981200"/>
            <a:ext cx="53355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AutoNum type="alphaLcParenR"/>
            </a:pPr>
            <a:r>
              <a:rPr lang="en-US" sz="2800" dirty="0">
                <a:solidFill>
                  <a:schemeClr val="tx1"/>
                </a:solidFill>
                <a:latin typeface="Arial" charset="0"/>
              </a:rPr>
              <a:t>1942 ; 1978 ; 1952 ; 1984.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33599" y="2743200"/>
            <a:ext cx="53355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Arial" charset="0"/>
              </a:rPr>
              <a:t>b) 1890 ; 1945 ; 1969 ; 1954.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71600" y="1219200"/>
            <a:ext cx="5972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CC00"/>
                </a:solidFill>
                <a:latin typeface="Arial" charset="0"/>
              </a:rPr>
              <a:t>1. So sánh các cặp số tự nhiên sau: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1828800"/>
            <a:ext cx="217170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999 và 1000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76600" y="1828800"/>
            <a:ext cx="297180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</a:rPr>
              <a:t>25 912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25 438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0" y="1828800"/>
            <a:ext cx="257175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charset="0"/>
              </a:rPr>
              <a:t>3 645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Arial" charset="0"/>
              </a:rPr>
              <a:t> 4 001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371600" y="2438400"/>
            <a:ext cx="771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CC00"/>
                </a:solidFill>
                <a:latin typeface="Arial" charset="0"/>
              </a:rPr>
              <a:t>2. Từ </a:t>
            </a:r>
            <a:r>
              <a:rPr lang="vi-VN" sz="2800">
                <a:solidFill>
                  <a:srgbClr val="00CC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CC00"/>
                </a:solidFill>
                <a:latin typeface="Arial" charset="0"/>
              </a:rPr>
              <a:t>ó, hãy tìm cách so sánh hai số tự nhiên.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 animBg="1"/>
      <p:bldP spid="26632" grpId="0" animBg="1"/>
      <p:bldP spid="26633" grpId="0" animBg="1"/>
      <p:bldP spid="266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71600" y="990600"/>
            <a:ext cx="5972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1. So sánh các cặp số tự nhiên sau: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43000" y="1565275"/>
            <a:ext cx="2041525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999 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sz="3200" b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1000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76600" y="1565275"/>
            <a:ext cx="2825750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25 912 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&gt;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 25 438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096000" y="1565275"/>
            <a:ext cx="2425700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3 645 </a:t>
            </a:r>
            <a:r>
              <a:rPr lang="en-US" sz="3200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 4 001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71600" y="2209800"/>
            <a:ext cx="4560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2. So sánh các số tự nhiên:</a:t>
            </a:r>
            <a:endParaRPr lang="en-US">
              <a:latin typeface="Arial" charset="0"/>
            </a:endParaRP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82550" y="274955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	          </a:t>
            </a:r>
            <a:r>
              <a:rPr lang="en-US" sz="2200">
                <a:solidFill>
                  <a:srgbClr val="33CC33"/>
                </a:solidFill>
                <a:latin typeface="Arial" charset="0"/>
              </a:rPr>
              <a:t>Trong 2 số tự nhiên 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	 </a:t>
            </a:r>
            <a:r>
              <a:rPr lang="en-US" sz="2800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</a:t>
            </a:r>
            <a:r>
              <a:rPr lang="en-US" sz="2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Số nào có nhiều chữ số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 thì  lớn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n.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	</a:t>
            </a:r>
            <a:r>
              <a:rPr lang="en-US" sz="2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	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Số nào có ít chữ số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 thì bé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n.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996113" y="3678238"/>
            <a:ext cx="1735137" cy="461962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999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1000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996113" y="3179763"/>
            <a:ext cx="1735137" cy="461962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1000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&gt;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999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4141788"/>
            <a:ext cx="6477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800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 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Nếu hai số có số chữ số bằng nhau thì  so sánh từng cặp chữ số ở cũng 1 hàng từ trái sang phải.</a:t>
            </a:r>
            <a:endParaRPr lang="en-US" sz="2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724650" y="4953000"/>
            <a:ext cx="2043113" cy="400050"/>
          </a:xfrm>
          <a:prstGeom prst="rect">
            <a:avLst/>
          </a:prstGeom>
          <a:solidFill>
            <a:srgbClr val="CCFF99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" charset="0"/>
              </a:rPr>
              <a:t>25 912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&gt;</a:t>
            </a:r>
            <a:r>
              <a:rPr lang="en-US" sz="2000">
                <a:solidFill>
                  <a:srgbClr val="CC00CC"/>
                </a:solidFill>
                <a:latin typeface="Arial" charset="0"/>
              </a:rPr>
              <a:t> 25 438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934200" y="4329113"/>
            <a:ext cx="1757363" cy="400050"/>
          </a:xfrm>
          <a:prstGeom prst="rect">
            <a:avLst/>
          </a:prstGeom>
          <a:solidFill>
            <a:srgbClr val="CCFF99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" charset="0"/>
              </a:rPr>
              <a:t>3 645 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sz="2000">
                <a:solidFill>
                  <a:srgbClr val="CC00CC"/>
                </a:solidFill>
                <a:latin typeface="Arial" charset="0"/>
              </a:rPr>
              <a:t> 4 001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5389563"/>
            <a:ext cx="68580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FF00FF"/>
                </a:solidFill>
                <a:latin typeface="Arial" charset="0"/>
              </a:rPr>
              <a:t>	</a:t>
            </a:r>
            <a:r>
              <a:rPr lang="en-US" sz="2800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 </a:t>
            </a:r>
            <a:r>
              <a:rPr lang="en-US" sz="22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Nếu hai số có tất cả các cặp chữ số ở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           từng hàng 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đ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ều bằng nhau thì hai số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           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đ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ó bằng nhau.</a:t>
            </a:r>
            <a:endParaRPr lang="en-US" sz="2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629400" y="5740400"/>
            <a:ext cx="2073275" cy="461963"/>
          </a:xfrm>
          <a:prstGeom prst="rect">
            <a:avLst/>
          </a:prstGeom>
          <a:solidFill>
            <a:srgbClr val="FF99FF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25 789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=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 25 879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9" grpId="0" animBg="1"/>
      <p:bldP spid="27660" grpId="0" animBg="1"/>
      <p:bldP spid="27662" grpId="0" animBg="1"/>
      <p:bldP spid="27663" grpId="0" animBg="1"/>
      <p:bldP spid="276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8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19200" y="1143000"/>
            <a:ext cx="5029200" cy="2133600"/>
            <a:chOff x="1248" y="864"/>
            <a:chExt cx="3168" cy="1344"/>
          </a:xfrm>
        </p:grpSpPr>
        <p:sp>
          <p:nvSpPr>
            <p:cNvPr id="5128" name="AutoShape 9"/>
            <p:cNvSpPr>
              <a:spLocks noChangeArrowheads="1"/>
            </p:cNvSpPr>
            <p:nvPr/>
          </p:nvSpPr>
          <p:spPr bwMode="auto">
            <a:xfrm>
              <a:off x="1248" y="864"/>
              <a:ext cx="3168" cy="1344"/>
            </a:xfrm>
            <a:prstGeom prst="cloudCallout">
              <a:avLst>
                <a:gd name="adj1" fmla="val -44509"/>
                <a:gd name="adj2" fmla="val 8214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5129" name="Text Box 10"/>
            <p:cNvSpPr txBox="1">
              <a:spLocks noChangeArrowheads="1"/>
            </p:cNvSpPr>
            <p:nvPr/>
          </p:nvSpPr>
          <p:spPr bwMode="auto">
            <a:xfrm>
              <a:off x="1488" y="1008"/>
              <a:ext cx="2640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Tìm hai số tự nhiên mà không thể xác </a:t>
              </a:r>
              <a:r>
                <a:rPr lang="vi-VN" sz="2800">
                  <a:latin typeface="Arial" charset="0"/>
                </a:rPr>
                <a:t>đ</a:t>
              </a:r>
              <a:r>
                <a:rPr lang="en-US" sz="2800">
                  <a:latin typeface="Arial" charset="0"/>
                </a:rPr>
                <a:t>ịnh </a:t>
              </a:r>
              <a:r>
                <a:rPr lang="vi-VN" sz="2800">
                  <a:latin typeface="Arial" charset="0"/>
                </a:rPr>
                <a:t>đư</a:t>
              </a:r>
              <a:r>
                <a:rPr lang="en-US" sz="2800">
                  <a:latin typeface="Arial" charset="0"/>
                </a:rPr>
                <a:t>ợc số nào lớn h</a:t>
              </a:r>
              <a:r>
                <a:rPr lang="vi-VN" sz="2800">
                  <a:latin typeface="Arial" charset="0"/>
                </a:rPr>
                <a:t>ơ</a:t>
              </a:r>
              <a:r>
                <a:rPr lang="en-US" sz="2800">
                  <a:latin typeface="Arial" charset="0"/>
                </a:rPr>
                <a:t>n, số nào bé h</a:t>
              </a:r>
              <a:r>
                <a:rPr lang="vi-VN" sz="2800">
                  <a:latin typeface="Arial" charset="0"/>
                </a:rPr>
                <a:t>ơ</a:t>
              </a:r>
              <a:r>
                <a:rPr lang="en-US" sz="2800">
                  <a:latin typeface="Arial" charset="0"/>
                </a:rPr>
                <a:t>n.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114800" y="3124200"/>
            <a:ext cx="4554538" cy="1752600"/>
            <a:chOff x="2304" y="2592"/>
            <a:chExt cx="2869" cy="1104"/>
          </a:xfrm>
        </p:grpSpPr>
        <p:sp>
          <p:nvSpPr>
            <p:cNvPr id="5126" name="AutoShape 12"/>
            <p:cNvSpPr>
              <a:spLocks noChangeArrowheads="1"/>
            </p:cNvSpPr>
            <p:nvPr/>
          </p:nvSpPr>
          <p:spPr bwMode="auto">
            <a:xfrm>
              <a:off x="2304" y="2592"/>
              <a:ext cx="2592" cy="1104"/>
            </a:xfrm>
            <a:prstGeom prst="wedgeEllipseCallout">
              <a:avLst>
                <a:gd name="adj1" fmla="val -86727"/>
                <a:gd name="adj2" fmla="val -21560"/>
              </a:avLst>
            </a:prstGeom>
            <a:solidFill>
              <a:srgbClr val="FF99FF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5127" name="Text Box 13"/>
            <p:cNvSpPr txBox="1">
              <a:spLocks noChangeArrowheads="1"/>
            </p:cNvSpPr>
            <p:nvPr/>
          </p:nvSpPr>
          <p:spPr bwMode="auto">
            <a:xfrm>
              <a:off x="2352" y="2880"/>
              <a:ext cx="28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Vậy em có kết luận gì?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50292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800" b="1">
                <a:solidFill>
                  <a:srgbClr val="CC00FF"/>
                </a:solidFill>
                <a:latin typeface="Arial" charset="0"/>
              </a:rPr>
              <a:t>		Bao giờ cũng so sánh 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ợc hai số tự nhiên, nghĩa là xác 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ịnh 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ợc số này lớn h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n, hoặc bé h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n, hoặc bằng số kia.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57200" y="838200"/>
            <a:ext cx="8048625" cy="2438400"/>
            <a:chOff x="288" y="528"/>
            <a:chExt cx="5070" cy="1536"/>
          </a:xfrm>
        </p:grpSpPr>
        <p:sp>
          <p:nvSpPr>
            <p:cNvPr id="6177" name="AutoShape 39"/>
            <p:cNvSpPr>
              <a:spLocks noChangeArrowheads="1"/>
            </p:cNvSpPr>
            <p:nvPr/>
          </p:nvSpPr>
          <p:spPr bwMode="auto">
            <a:xfrm>
              <a:off x="510" y="768"/>
              <a:ext cx="4848" cy="129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178" name="Text Box 8"/>
            <p:cNvSpPr txBox="1">
              <a:spLocks noChangeArrowheads="1"/>
            </p:cNvSpPr>
            <p:nvPr/>
          </p:nvSpPr>
          <p:spPr bwMode="auto">
            <a:xfrm>
              <a:off x="768" y="768"/>
              <a:ext cx="1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Arial" charset="0"/>
                </a:rPr>
                <a:t>Cho dãy số tự nhiên:</a:t>
              </a:r>
            </a:p>
          </p:txBody>
        </p:sp>
        <p:sp>
          <p:nvSpPr>
            <p:cNvPr id="6179" name="Text Box 9"/>
            <p:cNvSpPr txBox="1">
              <a:spLocks noChangeArrowheads="1"/>
            </p:cNvSpPr>
            <p:nvPr/>
          </p:nvSpPr>
          <p:spPr bwMode="auto">
            <a:xfrm>
              <a:off x="1296" y="1008"/>
              <a:ext cx="27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CC00"/>
                  </a:solidFill>
                  <a:latin typeface="Arial" charset="0"/>
                </a:rPr>
                <a:t>0; 1; 2; 3; 4; 5; 6; 7; 8; 9; 10;…</a:t>
              </a:r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576" y="1248"/>
              <a:ext cx="475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>
                  <a:latin typeface="Arial" charset="0"/>
                </a:rPr>
                <a:t>	So sánh hai số 5 và 9.  Trong dãy số tự nhiên, 5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ứng tr</a:t>
              </a:r>
              <a:r>
                <a:rPr lang="vi-VN">
                  <a:latin typeface="Arial" charset="0"/>
                </a:rPr>
                <a:t>ư</a:t>
              </a:r>
              <a:r>
                <a:rPr lang="en-US">
                  <a:latin typeface="Arial" charset="0"/>
                </a:rPr>
                <a:t>ớc 9 hay 9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ứng tr</a:t>
              </a:r>
              <a:r>
                <a:rPr lang="vi-VN">
                  <a:latin typeface="Arial" charset="0"/>
                </a:rPr>
                <a:t>ư</a:t>
              </a:r>
              <a:r>
                <a:rPr lang="en-US">
                  <a:latin typeface="Arial" charset="0"/>
                </a:rPr>
                <a:t>ớc 5? Từ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ó rút ra cách so sánh hai số dựa vào dãy số tự nhiên.</a:t>
              </a:r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288" y="528"/>
              <a:ext cx="480" cy="480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/>
                </a:rPr>
                <a:t>1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3400" y="3733800"/>
            <a:ext cx="7924800" cy="2438400"/>
            <a:chOff x="288" y="2352"/>
            <a:chExt cx="4992" cy="1536"/>
          </a:xfrm>
        </p:grpSpPr>
        <p:sp>
          <p:nvSpPr>
            <p:cNvPr id="6149" name="AutoShape 43"/>
            <p:cNvSpPr>
              <a:spLocks noChangeArrowheads="1"/>
            </p:cNvSpPr>
            <p:nvPr/>
          </p:nvSpPr>
          <p:spPr bwMode="auto">
            <a:xfrm>
              <a:off x="432" y="2496"/>
              <a:ext cx="4848" cy="139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CC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6150" name="Group 35"/>
            <p:cNvGrpSpPr>
              <a:grpSpLocks/>
            </p:cNvGrpSpPr>
            <p:nvPr/>
          </p:nvGrpSpPr>
          <p:grpSpPr bwMode="auto">
            <a:xfrm>
              <a:off x="768" y="2592"/>
              <a:ext cx="4232" cy="550"/>
              <a:chOff x="768" y="1872"/>
              <a:chExt cx="4232" cy="550"/>
            </a:xfrm>
          </p:grpSpPr>
          <p:sp>
            <p:nvSpPr>
              <p:cNvPr id="6153" name="Text Box 11"/>
              <p:cNvSpPr txBox="1">
                <a:spLocks noChangeArrowheads="1"/>
              </p:cNvSpPr>
              <p:nvPr/>
            </p:nvSpPr>
            <p:spPr bwMode="auto">
              <a:xfrm>
                <a:off x="768" y="2080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6154" name="Text Box 12"/>
              <p:cNvSpPr txBox="1">
                <a:spLocks noChangeArrowheads="1"/>
              </p:cNvSpPr>
              <p:nvPr/>
            </p:nvSpPr>
            <p:spPr bwMode="auto">
              <a:xfrm>
                <a:off x="1148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55" name="Text Box 13"/>
              <p:cNvSpPr txBox="1">
                <a:spLocks noChangeArrowheads="1"/>
              </p:cNvSpPr>
              <p:nvPr/>
            </p:nvSpPr>
            <p:spPr bwMode="auto">
              <a:xfrm>
                <a:off x="1528" y="2080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56" name="Text Box 14"/>
              <p:cNvSpPr txBox="1">
                <a:spLocks noChangeArrowheads="1"/>
              </p:cNvSpPr>
              <p:nvPr/>
            </p:nvSpPr>
            <p:spPr bwMode="auto">
              <a:xfrm>
                <a:off x="1916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157" name="Text Box 15"/>
              <p:cNvSpPr txBox="1">
                <a:spLocks noChangeArrowheads="1"/>
              </p:cNvSpPr>
              <p:nvPr/>
            </p:nvSpPr>
            <p:spPr bwMode="auto">
              <a:xfrm>
                <a:off x="2300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158" name="Text Box 16"/>
              <p:cNvSpPr txBox="1">
                <a:spLocks noChangeArrowheads="1"/>
              </p:cNvSpPr>
              <p:nvPr/>
            </p:nvSpPr>
            <p:spPr bwMode="auto">
              <a:xfrm>
                <a:off x="2680" y="2096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159" name="Text Box 17"/>
              <p:cNvSpPr txBox="1">
                <a:spLocks noChangeArrowheads="1"/>
              </p:cNvSpPr>
              <p:nvPr/>
            </p:nvSpPr>
            <p:spPr bwMode="auto">
              <a:xfrm>
                <a:off x="3060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160" name="Text Box 18"/>
              <p:cNvSpPr txBox="1">
                <a:spLocks noChangeArrowheads="1"/>
              </p:cNvSpPr>
              <p:nvPr/>
            </p:nvSpPr>
            <p:spPr bwMode="auto">
              <a:xfrm>
                <a:off x="3448" y="2096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161" name="Text Box 19"/>
              <p:cNvSpPr txBox="1">
                <a:spLocks noChangeArrowheads="1"/>
              </p:cNvSpPr>
              <p:nvPr/>
            </p:nvSpPr>
            <p:spPr bwMode="auto">
              <a:xfrm>
                <a:off x="3848" y="2112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162" name="Text Box 20"/>
              <p:cNvSpPr txBox="1">
                <a:spLocks noChangeArrowheads="1"/>
              </p:cNvSpPr>
              <p:nvPr/>
            </p:nvSpPr>
            <p:spPr bwMode="auto">
              <a:xfrm>
                <a:off x="4232" y="2112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9</a:t>
                </a:r>
              </a:p>
            </p:txBody>
          </p:sp>
          <p:grpSp>
            <p:nvGrpSpPr>
              <p:cNvPr id="6163" name="Group 21"/>
              <p:cNvGrpSpPr>
                <a:grpSpLocks/>
              </p:cNvGrpSpPr>
              <p:nvPr/>
            </p:nvGrpSpPr>
            <p:grpSpPr bwMode="auto">
              <a:xfrm>
                <a:off x="872" y="1872"/>
                <a:ext cx="4128" cy="192"/>
                <a:chOff x="864" y="1392"/>
                <a:chExt cx="4128" cy="192"/>
              </a:xfrm>
            </p:grpSpPr>
            <p:sp>
              <p:nvSpPr>
                <p:cNvPr id="6165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488"/>
                  <a:ext cx="4128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6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Line 25"/>
                <p:cNvSpPr>
                  <a:spLocks noChangeShapeType="1"/>
                </p:cNvSpPr>
                <p:nvPr/>
              </p:nvSpPr>
              <p:spPr bwMode="auto">
                <a:xfrm>
                  <a:off x="1632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9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0" name="Line 27"/>
                <p:cNvSpPr>
                  <a:spLocks noChangeShapeType="1"/>
                </p:cNvSpPr>
                <p:nvPr/>
              </p:nvSpPr>
              <p:spPr bwMode="auto">
                <a:xfrm>
                  <a:off x="2400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1" name="Line 28"/>
                <p:cNvSpPr>
                  <a:spLocks noChangeShapeType="1"/>
                </p:cNvSpPr>
                <p:nvPr/>
              </p:nvSpPr>
              <p:spPr bwMode="auto">
                <a:xfrm>
                  <a:off x="2784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2" name="Line 29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3" name="Line 30"/>
                <p:cNvSpPr>
                  <a:spLocks noChangeShapeType="1"/>
                </p:cNvSpPr>
                <p:nvPr/>
              </p:nvSpPr>
              <p:spPr bwMode="auto">
                <a:xfrm>
                  <a:off x="3552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4" name="Line 31"/>
                <p:cNvSpPr>
                  <a:spLocks noChangeShapeType="1"/>
                </p:cNvSpPr>
                <p:nvPr/>
              </p:nvSpPr>
              <p:spPr bwMode="auto">
                <a:xfrm>
                  <a:off x="3936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5" name="Line 32"/>
                <p:cNvSpPr>
                  <a:spLocks noChangeShapeType="1"/>
                </p:cNvSpPr>
                <p:nvPr/>
              </p:nvSpPr>
              <p:spPr bwMode="auto">
                <a:xfrm>
                  <a:off x="4320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Line 33"/>
                <p:cNvSpPr>
                  <a:spLocks noChangeShapeType="1"/>
                </p:cNvSpPr>
                <p:nvPr/>
              </p:nvSpPr>
              <p:spPr bwMode="auto">
                <a:xfrm>
                  <a:off x="4704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64" name="Text Box 34"/>
              <p:cNvSpPr txBox="1">
                <a:spLocks noChangeArrowheads="1"/>
              </p:cNvSpPr>
              <p:nvPr/>
            </p:nvSpPr>
            <p:spPr bwMode="auto">
              <a:xfrm>
                <a:off x="4568" y="2112"/>
                <a:ext cx="351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10</a:t>
                </a:r>
              </a:p>
            </p:txBody>
          </p:sp>
        </p:grpSp>
        <p:sp>
          <p:nvSpPr>
            <p:cNvPr id="6151" name="Text Box 37"/>
            <p:cNvSpPr txBox="1">
              <a:spLocks noChangeArrowheads="1"/>
            </p:cNvSpPr>
            <p:nvPr/>
          </p:nvSpPr>
          <p:spPr bwMode="auto">
            <a:xfrm>
              <a:off x="528" y="3120"/>
              <a:ext cx="470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>
                  <a:solidFill>
                    <a:srgbClr val="00CC00"/>
                  </a:solidFill>
                  <a:latin typeface="Arial" charset="0"/>
                </a:rPr>
                <a:t>So sánh hai số 3 và 7.  Trên tia số, 3 và 7 số nào gần gốc 0 h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ơ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n, số nào xa gốc 0 h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ơ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n? Từ 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đ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ó 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đư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a ra cách so sanh hai số dựa vào tia số.</a:t>
              </a:r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288" y="2352"/>
              <a:ext cx="480" cy="432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104900"/>
            <a:ext cx="81534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3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</a:t>
            </a:r>
            <a:r>
              <a:rPr lang="en-US">
                <a:solidFill>
                  <a:srgbClr val="C00000"/>
                </a:solidFill>
                <a:latin typeface="Arial" charset="0"/>
              </a:rPr>
              <a:t>  Trong dãy số tự nhiên 0; 1; 2; 3; 4; 5; 6; 7; 8; 9; ...:</a:t>
            </a:r>
          </a:p>
          <a:p>
            <a:pPr marL="342900" indent="-342900" algn="just"/>
            <a:r>
              <a:rPr lang="en-US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1143000" lvl="2" indent="-228600" algn="just">
              <a:buClr>
                <a:srgbClr val="FF00FF"/>
              </a:buClr>
              <a:buFont typeface="Wingdings" pitchFamily="2" charset="2"/>
              <a:buChar char="v"/>
            </a:pPr>
            <a:r>
              <a:rPr lang="en-US" i="1">
                <a:solidFill>
                  <a:srgbClr val="660033"/>
                </a:solidFill>
                <a:latin typeface="Arial" charset="0"/>
              </a:rPr>
              <a:t>  </a:t>
            </a:r>
            <a:r>
              <a:rPr lang="en-US" i="1">
                <a:latin typeface="Arial" charset="0"/>
              </a:rPr>
              <a:t>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tr</a:t>
            </a:r>
            <a:r>
              <a:rPr lang="vi-VN" i="1">
                <a:latin typeface="Arial" charset="0"/>
              </a:rPr>
              <a:t>ư</a:t>
            </a:r>
            <a:r>
              <a:rPr lang="en-US" i="1">
                <a:latin typeface="Arial" charset="0"/>
              </a:rPr>
              <a:t>ớc bé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sau</a:t>
            </a:r>
            <a:r>
              <a:rPr lang="en-US" i="1">
                <a:solidFill>
                  <a:srgbClr val="660033"/>
                </a:solidFill>
                <a:latin typeface="Arial" charset="0"/>
              </a:rPr>
              <a:t> </a:t>
            </a:r>
          </a:p>
          <a:p>
            <a:pPr marL="342900" indent="-342900" algn="just">
              <a:buClr>
                <a:srgbClr val="FF00FF"/>
              </a:buClr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		</a:t>
            </a:r>
          </a:p>
          <a:p>
            <a:pPr marL="1143000" lvl="2" indent="-228600" algn="just">
              <a:buClr>
                <a:srgbClr val="FF00FF"/>
              </a:buClr>
              <a:buFont typeface="Wingdings" pitchFamily="2" charset="2"/>
              <a:buChar char="v"/>
            </a:pPr>
            <a:r>
              <a:rPr lang="en-US" i="1">
                <a:solidFill>
                  <a:srgbClr val="660033"/>
                </a:solidFill>
                <a:latin typeface="Arial" charset="0"/>
              </a:rPr>
              <a:t>  </a:t>
            </a:r>
            <a:r>
              <a:rPr lang="en-US" i="1">
                <a:latin typeface="Arial" charset="0"/>
              </a:rPr>
              <a:t>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sau lớn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tr</a:t>
            </a:r>
            <a:r>
              <a:rPr lang="vi-VN" i="1">
                <a:latin typeface="Arial" charset="0"/>
              </a:rPr>
              <a:t>ư</a:t>
            </a:r>
            <a:r>
              <a:rPr lang="en-US" i="1">
                <a:latin typeface="Arial" charset="0"/>
              </a:rPr>
              <a:t>ớc </a:t>
            </a: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	</a:t>
            </a:r>
            <a:endParaRPr lang="en-US" sz="500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3200" i="1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3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</a:t>
            </a:r>
            <a:r>
              <a:rPr lang="en-US">
                <a:solidFill>
                  <a:srgbClr val="C00000"/>
                </a:solidFill>
                <a:latin typeface="Arial" charset="0"/>
              </a:rPr>
              <a:t> Trên tia số : </a:t>
            </a:r>
          </a:p>
          <a:p>
            <a:pPr marL="342900" indent="-342900" algn="just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endParaRPr lang="en-US" i="1">
              <a:solidFill>
                <a:schemeClr val="tx1"/>
              </a:solidFill>
              <a:latin typeface="Arial" charset="0"/>
              <a:sym typeface="Wingdings" pitchFamily="2" charset="2"/>
            </a:endParaRPr>
          </a:p>
          <a:p>
            <a:pPr marL="342900" indent="-342900" algn="just"/>
            <a:r>
              <a:rPr lang="en-US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               </a:t>
            </a:r>
            <a:r>
              <a:rPr lang="en-US" i="1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i="1">
                <a:latin typeface="Arial" charset="0"/>
              </a:rPr>
              <a:t>Số ở gần gốc 0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là số bé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</a:t>
            </a: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endParaRPr lang="en-US" sz="1100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r>
              <a:rPr lang="en-US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              </a:t>
            </a:r>
            <a:r>
              <a:rPr lang="en-US" i="1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i="1">
                <a:latin typeface="Arial" charset="0"/>
              </a:rPr>
              <a:t>Số ở xa gốc 0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là số lớn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  <p:grpSp>
        <p:nvGrpSpPr>
          <p:cNvPr id="8195" name="Group 51"/>
          <p:cNvGrpSpPr>
            <a:grpSpLocks/>
          </p:cNvGrpSpPr>
          <p:nvPr/>
        </p:nvGrpSpPr>
        <p:grpSpPr bwMode="auto">
          <a:xfrm>
            <a:off x="1066800" y="4006850"/>
            <a:ext cx="6718300" cy="873125"/>
            <a:chOff x="768" y="1872"/>
            <a:chExt cx="4232" cy="550"/>
          </a:xfrm>
        </p:grpSpPr>
        <p:sp>
          <p:nvSpPr>
            <p:cNvPr id="8197" name="Text Box 52"/>
            <p:cNvSpPr txBox="1">
              <a:spLocks noChangeArrowheads="1"/>
            </p:cNvSpPr>
            <p:nvPr/>
          </p:nvSpPr>
          <p:spPr bwMode="auto">
            <a:xfrm>
              <a:off x="768" y="2080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198" name="Text Box 53"/>
            <p:cNvSpPr txBox="1">
              <a:spLocks noChangeArrowheads="1"/>
            </p:cNvSpPr>
            <p:nvPr/>
          </p:nvSpPr>
          <p:spPr bwMode="auto">
            <a:xfrm>
              <a:off x="1148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199" name="Text Box 54"/>
            <p:cNvSpPr txBox="1">
              <a:spLocks noChangeArrowheads="1"/>
            </p:cNvSpPr>
            <p:nvPr/>
          </p:nvSpPr>
          <p:spPr bwMode="auto">
            <a:xfrm>
              <a:off x="1528" y="2080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00" name="Text Box 55"/>
            <p:cNvSpPr txBox="1">
              <a:spLocks noChangeArrowheads="1"/>
            </p:cNvSpPr>
            <p:nvPr/>
          </p:nvSpPr>
          <p:spPr bwMode="auto">
            <a:xfrm>
              <a:off x="1916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01" name="Text Box 56"/>
            <p:cNvSpPr txBox="1">
              <a:spLocks noChangeArrowheads="1"/>
            </p:cNvSpPr>
            <p:nvPr/>
          </p:nvSpPr>
          <p:spPr bwMode="auto">
            <a:xfrm>
              <a:off x="2300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02" name="Text Box 57"/>
            <p:cNvSpPr txBox="1">
              <a:spLocks noChangeArrowheads="1"/>
            </p:cNvSpPr>
            <p:nvPr/>
          </p:nvSpPr>
          <p:spPr bwMode="auto">
            <a:xfrm>
              <a:off x="2680" y="2096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03" name="Text Box 58"/>
            <p:cNvSpPr txBox="1">
              <a:spLocks noChangeArrowheads="1"/>
            </p:cNvSpPr>
            <p:nvPr/>
          </p:nvSpPr>
          <p:spPr bwMode="auto">
            <a:xfrm>
              <a:off x="3060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04" name="Text Box 59"/>
            <p:cNvSpPr txBox="1">
              <a:spLocks noChangeArrowheads="1"/>
            </p:cNvSpPr>
            <p:nvPr/>
          </p:nvSpPr>
          <p:spPr bwMode="auto">
            <a:xfrm>
              <a:off x="3448" y="2096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05" name="Text Box 60"/>
            <p:cNvSpPr txBox="1">
              <a:spLocks noChangeArrowheads="1"/>
            </p:cNvSpPr>
            <p:nvPr/>
          </p:nvSpPr>
          <p:spPr bwMode="auto">
            <a:xfrm>
              <a:off x="3848" y="2112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206" name="Text Box 61"/>
            <p:cNvSpPr txBox="1">
              <a:spLocks noChangeArrowheads="1"/>
            </p:cNvSpPr>
            <p:nvPr/>
          </p:nvSpPr>
          <p:spPr bwMode="auto">
            <a:xfrm>
              <a:off x="4232" y="2112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9</a:t>
              </a:r>
            </a:p>
          </p:txBody>
        </p:sp>
        <p:grpSp>
          <p:nvGrpSpPr>
            <p:cNvPr id="8207" name="Group 62"/>
            <p:cNvGrpSpPr>
              <a:grpSpLocks/>
            </p:cNvGrpSpPr>
            <p:nvPr/>
          </p:nvGrpSpPr>
          <p:grpSpPr bwMode="auto">
            <a:xfrm>
              <a:off x="872" y="1872"/>
              <a:ext cx="4128" cy="192"/>
              <a:chOff x="864" y="1392"/>
              <a:chExt cx="4128" cy="192"/>
            </a:xfrm>
          </p:grpSpPr>
          <p:sp>
            <p:nvSpPr>
              <p:cNvPr id="8209" name="Line 63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4128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Line 64"/>
              <p:cNvSpPr>
                <a:spLocks noChangeShapeType="1"/>
              </p:cNvSpPr>
              <p:nvPr/>
            </p:nvSpPr>
            <p:spPr bwMode="auto">
              <a:xfrm>
                <a:off x="864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65"/>
              <p:cNvSpPr>
                <a:spLocks noChangeShapeType="1"/>
              </p:cNvSpPr>
              <p:nvPr/>
            </p:nvSpPr>
            <p:spPr bwMode="auto">
              <a:xfrm>
                <a:off x="1248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66"/>
              <p:cNvSpPr>
                <a:spLocks noChangeShapeType="1"/>
              </p:cNvSpPr>
              <p:nvPr/>
            </p:nvSpPr>
            <p:spPr bwMode="auto">
              <a:xfrm>
                <a:off x="1632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67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68"/>
              <p:cNvSpPr>
                <a:spLocks noChangeShapeType="1"/>
              </p:cNvSpPr>
              <p:nvPr/>
            </p:nvSpPr>
            <p:spPr bwMode="auto">
              <a:xfrm>
                <a:off x="2400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69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70"/>
              <p:cNvSpPr>
                <a:spLocks noChangeShapeType="1"/>
              </p:cNvSpPr>
              <p:nvPr/>
            </p:nvSpPr>
            <p:spPr bwMode="auto">
              <a:xfrm>
                <a:off x="3168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71"/>
              <p:cNvSpPr>
                <a:spLocks noChangeShapeType="1"/>
              </p:cNvSpPr>
              <p:nvPr/>
            </p:nvSpPr>
            <p:spPr bwMode="auto">
              <a:xfrm>
                <a:off x="3552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72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73"/>
              <p:cNvSpPr>
                <a:spLocks noChangeShapeType="1"/>
              </p:cNvSpPr>
              <p:nvPr/>
            </p:nvSpPr>
            <p:spPr bwMode="auto">
              <a:xfrm>
                <a:off x="4320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74"/>
              <p:cNvSpPr>
                <a:spLocks noChangeShapeType="1"/>
              </p:cNvSpPr>
              <p:nvPr/>
            </p:nvSpPr>
            <p:spPr bwMode="auto">
              <a:xfrm>
                <a:off x="4704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Text Box 75"/>
            <p:cNvSpPr txBox="1">
              <a:spLocks noChangeArrowheads="1"/>
            </p:cNvSpPr>
            <p:nvPr/>
          </p:nvSpPr>
          <p:spPr bwMode="auto">
            <a:xfrm>
              <a:off x="4568" y="2112"/>
              <a:ext cx="35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8196" name="WordArt 78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53400" cy="22860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	</a:t>
            </a:r>
            <a:r>
              <a:rPr lang="en-US" sz="2400" i="1" smtClean="0">
                <a:solidFill>
                  <a:srgbClr val="C00000"/>
                </a:solidFill>
                <a:latin typeface="Arial" charset="0"/>
              </a:rPr>
              <a:t>Vì có thể só sánh các số tự nhiên nên có thể xếp thứ tự các số tự nhiên từ bé </a:t>
            </a:r>
            <a:r>
              <a:rPr lang="vi-VN" sz="2400" i="1" smtClean="0">
                <a:solidFill>
                  <a:srgbClr val="C00000"/>
                </a:solidFill>
                <a:latin typeface="Arial" charset="0"/>
              </a:rPr>
              <a:t>đ</a:t>
            </a:r>
            <a:r>
              <a:rPr lang="en-US" sz="2400" i="1" smtClean="0">
                <a:solidFill>
                  <a:srgbClr val="C00000"/>
                </a:solidFill>
                <a:latin typeface="Arial" charset="0"/>
              </a:rPr>
              <a:t>ến lớn hoặc ng</a:t>
            </a:r>
            <a:r>
              <a:rPr lang="vi-VN" sz="2400" i="1" smtClean="0">
                <a:solidFill>
                  <a:srgbClr val="C00000"/>
                </a:solidFill>
                <a:latin typeface="Arial" charset="0"/>
              </a:rPr>
              <a:t>ư</a:t>
            </a:r>
            <a:r>
              <a:rPr lang="en-US" sz="2400" i="1" smtClean="0">
                <a:solidFill>
                  <a:srgbClr val="C00000"/>
                </a:solidFill>
                <a:latin typeface="Arial" charset="0"/>
              </a:rPr>
              <a:t>ợc lại.</a:t>
            </a:r>
            <a:r>
              <a:rPr lang="en-US" sz="2400" smtClean="0">
                <a:solidFill>
                  <a:srgbClr val="C00000"/>
                </a:solidFill>
                <a:latin typeface="Arial" charset="0"/>
              </a:rPr>
              <a:t>	</a:t>
            </a: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endParaRPr lang="en-US" sz="700" smtClean="0">
              <a:latin typeface="Arial" charset="0"/>
            </a:endParaRP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400" smtClean="0">
                <a:solidFill>
                  <a:srgbClr val="CC00FF"/>
                </a:solidFill>
                <a:latin typeface="Arial" charset="0"/>
              </a:rPr>
              <a:t>Ví dụ : Với các số 7698 ; 7869 ; 7896 ; 7968.</a:t>
            </a: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endParaRPr lang="en-US" sz="2400" smtClean="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066800" y="1295400"/>
            <a:ext cx="506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XẾP THỨ  TỰ  CÁC SỐ TỰ NHIÊN</a:t>
            </a: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533400" y="41148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endParaRPr lang="en-US" sz="700">
              <a:solidFill>
                <a:srgbClr val="CC00FF"/>
              </a:solidFill>
              <a:latin typeface="Arial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CC00FF"/>
                </a:solidFill>
                <a:latin typeface="Arial" charset="0"/>
              </a:rPr>
              <a:t>	</a:t>
            </a:r>
            <a:r>
              <a:rPr lang="en-US">
                <a:solidFill>
                  <a:srgbClr val="CC00FF"/>
                </a:solidFill>
                <a:latin typeface="Arial" charset="0"/>
                <a:sym typeface="Wingdings" pitchFamily="2" charset="2"/>
              </a:rPr>
              <a:t>  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Xếp thứ tự từ bé </a:t>
            </a:r>
            <a:r>
              <a:rPr lang="vi-VN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ến lớn : 7698 ; 7869 ; 7896 ; 7968.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CC00FF"/>
                </a:solidFill>
                <a:latin typeface="Arial" charset="0"/>
              </a:rPr>
              <a:t>	</a:t>
            </a:r>
            <a:r>
              <a:rPr lang="en-US">
                <a:solidFill>
                  <a:srgbClr val="CC00FF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 Xếp thứ tự từ lớn </a:t>
            </a:r>
            <a:r>
              <a:rPr lang="vi-VN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ến bé : 7968 ; 7896 ; 7869 ; 7698.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905000" y="4572000"/>
            <a:ext cx="4419600" cy="1676400"/>
          </a:xfrm>
          <a:prstGeom prst="cloudCallout">
            <a:avLst>
              <a:gd name="adj1" fmla="val -19398"/>
              <a:gd name="adj2" fmla="val -742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38400" y="4800600"/>
            <a:ext cx="3429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>
                <a:latin typeface="Arial" charset="0"/>
              </a:rPr>
              <a:t>Hãy xếp theo thứ tự từ bé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lớn.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62200" y="4800600"/>
            <a:ext cx="3429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>
                <a:latin typeface="Arial" charset="0"/>
              </a:rPr>
              <a:t>Hãy xếp theo thứ tự từ lớn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bé.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1" grpId="1" animBg="1"/>
      <p:bldP spid="8201" grpId="2" animBg="1"/>
      <p:bldP spid="8201" grpId="3" animBg="1"/>
      <p:bldP spid="8202" grpId="0"/>
      <p:bldP spid="8202" grpId="1"/>
      <p:bldP spid="8203" grpId="0"/>
      <p:bldP spid="820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143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BÀI SỐ 1 :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0400" y="1143000"/>
            <a:ext cx="1905000" cy="533400"/>
            <a:chOff x="2016" y="720"/>
            <a:chExt cx="1200" cy="336"/>
          </a:xfrm>
        </p:grpSpPr>
        <p:sp>
          <p:nvSpPr>
            <p:cNvPr id="5" name="Rectangle 4"/>
            <p:cNvSpPr/>
            <p:nvPr/>
          </p:nvSpPr>
          <p:spPr>
            <a:xfrm>
              <a:off x="2016" y="720"/>
              <a:ext cx="336" cy="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latin typeface="Arial"/>
                </a:rPr>
                <a:t>&gt;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80" y="720"/>
              <a:ext cx="336" cy="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latin typeface="Arial"/>
                </a:rPr>
                <a:t>=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48" y="720"/>
              <a:ext cx="336" cy="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latin typeface="Arial"/>
                </a:rPr>
                <a:t>&lt;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838200" y="1676400"/>
            <a:ext cx="7772400" cy="1752600"/>
            <a:chOff x="685800" y="1219200"/>
            <a:chExt cx="8153400" cy="1828800"/>
          </a:xfrm>
        </p:grpSpPr>
        <p:sp>
          <p:nvSpPr>
            <p:cNvPr id="10261" name="Rectangle 8"/>
            <p:cNvSpPr>
              <a:spLocks noChangeArrowheads="1"/>
            </p:cNvSpPr>
            <p:nvPr/>
          </p:nvSpPr>
          <p:spPr bwMode="auto">
            <a:xfrm>
              <a:off x="685800" y="12192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1234 ... 999</a:t>
              </a:r>
            </a:p>
          </p:txBody>
        </p:sp>
        <p:sp>
          <p:nvSpPr>
            <p:cNvPr id="10262" name="Rectangle 9"/>
            <p:cNvSpPr>
              <a:spLocks noChangeArrowheads="1"/>
            </p:cNvSpPr>
            <p:nvPr/>
          </p:nvSpPr>
          <p:spPr bwMode="auto">
            <a:xfrm>
              <a:off x="685800" y="18288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8754 ... 87 540 </a:t>
              </a:r>
            </a:p>
          </p:txBody>
        </p:sp>
        <p:sp>
          <p:nvSpPr>
            <p:cNvPr id="10263" name="Rectangle 10"/>
            <p:cNvSpPr>
              <a:spLocks noChangeArrowheads="1"/>
            </p:cNvSpPr>
            <p:nvPr/>
          </p:nvSpPr>
          <p:spPr bwMode="auto">
            <a:xfrm>
              <a:off x="685800" y="2514600"/>
              <a:ext cx="38862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39 680 ... 39 000 +680</a:t>
              </a:r>
            </a:p>
          </p:txBody>
        </p:sp>
        <p:sp>
          <p:nvSpPr>
            <p:cNvPr id="10264" name="Rectangle 11"/>
            <p:cNvSpPr>
              <a:spLocks noChangeArrowheads="1"/>
            </p:cNvSpPr>
            <p:nvPr/>
          </p:nvSpPr>
          <p:spPr bwMode="auto">
            <a:xfrm>
              <a:off x="5791200" y="12954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35  784 ... 35 790 </a:t>
              </a:r>
            </a:p>
          </p:txBody>
        </p:sp>
        <p:sp>
          <p:nvSpPr>
            <p:cNvPr id="10265" name="Rectangle 12"/>
            <p:cNvSpPr>
              <a:spLocks noChangeArrowheads="1"/>
            </p:cNvSpPr>
            <p:nvPr/>
          </p:nvSpPr>
          <p:spPr bwMode="auto">
            <a:xfrm>
              <a:off x="5791200" y="19050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92 501 ... 92 410 </a:t>
              </a:r>
            </a:p>
          </p:txBody>
        </p:sp>
        <p:sp>
          <p:nvSpPr>
            <p:cNvPr id="10266" name="Rectangle 17"/>
            <p:cNvSpPr>
              <a:spLocks noChangeArrowheads="1"/>
            </p:cNvSpPr>
            <p:nvPr/>
          </p:nvSpPr>
          <p:spPr bwMode="auto">
            <a:xfrm>
              <a:off x="4953000" y="2514600"/>
              <a:ext cx="38862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17 600 ... 17 000 +600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68325" y="42672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1234 ... 999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8325" y="48768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8754 ... 87 540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8325" y="5562600"/>
            <a:ext cx="3886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39 680 ... 39 000 +680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73725" y="43434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35  784 ... 35 790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73725" y="49530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92 501 ... 92 410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35525" y="5562600"/>
            <a:ext cx="3886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17 600 ... 17 000 +600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68325" y="42672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1234  &gt;  999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68325" y="48768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8754  &lt;  87 540 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68325" y="5562600"/>
            <a:ext cx="38862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39 680  =  39 000 +680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673725" y="43434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35  784 &lt; 35 790 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673725" y="49530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92 501 &gt; 92 410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35525" y="5562600"/>
            <a:ext cx="38862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17 600 = 17 000 +600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676650" y="3600450"/>
            <a:ext cx="1905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Arial"/>
              </a:rPr>
              <a:t>BÀI GIẢI</a:t>
            </a:r>
            <a:endParaRPr lang="en-US" sz="16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10260" name="WordArt 32"/>
          <p:cNvSpPr>
            <a:spLocks noChangeArrowheads="1" noChangeShapeType="1" noTextEdit="1"/>
          </p:cNvSpPr>
          <p:nvPr/>
        </p:nvSpPr>
        <p:spPr bwMode="auto">
          <a:xfrm>
            <a:off x="3810000" y="523875"/>
            <a:ext cx="2057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9600" y="1066800"/>
            <a:ext cx="807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600" b="1" dirty="0">
                <a:solidFill>
                  <a:srgbClr val="660033"/>
                </a:solidFill>
                <a:latin typeface="Arial" charset="0"/>
              </a:rPr>
              <a:t>BÀI SỐ 2 :</a:t>
            </a:r>
          </a:p>
          <a:p>
            <a:pPr marL="342900" indent="-342900"/>
            <a:r>
              <a:rPr lang="en-US" dirty="0">
                <a:latin typeface="Arial" charset="0"/>
              </a:rPr>
              <a:t>	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Viết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các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số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sau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theo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thứ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tự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từ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bé</a:t>
            </a:r>
            <a:r>
              <a:rPr lang="en-US" i="1" dirty="0">
                <a:latin typeface="Arial" charset="0"/>
              </a:rPr>
              <a:t> </a:t>
            </a:r>
            <a:r>
              <a:rPr lang="vi-VN" i="1" dirty="0">
                <a:latin typeface="Arial" charset="0"/>
              </a:rPr>
              <a:t>đ</a:t>
            </a:r>
            <a:r>
              <a:rPr lang="en-US" i="1" dirty="0" err="1">
                <a:latin typeface="Arial" charset="0"/>
              </a:rPr>
              <a:t>ến</a:t>
            </a:r>
            <a:r>
              <a:rPr lang="en-US" i="1" dirty="0">
                <a:latin typeface="Arial" charset="0"/>
              </a:rPr>
              <a:t> </a:t>
            </a:r>
            <a:r>
              <a:rPr lang="en-US" i="1" dirty="0" err="1">
                <a:latin typeface="Arial" charset="0"/>
              </a:rPr>
              <a:t>lớn</a:t>
            </a:r>
            <a:r>
              <a:rPr lang="en-US" i="1" dirty="0">
                <a:latin typeface="Arial" charset="0"/>
              </a:rPr>
              <a:t> </a:t>
            </a:r>
          </a:p>
        </p:txBody>
      </p:sp>
      <p:sp>
        <p:nvSpPr>
          <p:cNvPr id="11267" name="WordArt 11"/>
          <p:cNvSpPr>
            <a:spLocks noChangeArrowheads="1" noChangeShapeType="1" noTextEdit="1"/>
          </p:cNvSpPr>
          <p:nvPr/>
        </p:nvSpPr>
        <p:spPr bwMode="auto">
          <a:xfrm>
            <a:off x="3810000" y="523875"/>
            <a:ext cx="2057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0" y="37338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800" dirty="0">
                <a:solidFill>
                  <a:schemeClr val="tx1"/>
                </a:solidFill>
                <a:latin typeface="Arial" charset="0"/>
              </a:rPr>
              <a:t>b)  5724  ;  5742  ;  5740.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4495800"/>
            <a:ext cx="63696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800" dirty="0">
                <a:solidFill>
                  <a:schemeClr val="tx1"/>
                </a:solidFill>
                <a:latin typeface="Arial" charset="0"/>
              </a:rPr>
              <a:t>c) 64 831  ;  64 813  ;  63 841.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0" y="29718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800" dirty="0">
                <a:solidFill>
                  <a:schemeClr val="tx1"/>
                </a:solidFill>
                <a:latin typeface="Arial" charset="0"/>
              </a:rPr>
              <a:t>a) 8316  ;  8136  ;  8361.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.VnAvant"/>
        <a:ea typeface=""/>
        <a:cs typeface=""/>
      </a:majorFont>
      <a:minorFont>
        <a:latin typeface=".VnAvant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518</Words>
  <Application>Microsoft Office PowerPoint</Application>
  <PresentationFormat>On-screen Show 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NIEMTIN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s¸nh vµ xÕp thø tù c¸c sè tù nhiªn</dc:title>
  <dc:creator>TAM</dc:creator>
  <cp:lastModifiedBy>TAC</cp:lastModifiedBy>
  <cp:revision>84</cp:revision>
  <dcterms:created xsi:type="dcterms:W3CDTF">2007-05-18T14:23:58Z</dcterms:created>
  <dcterms:modified xsi:type="dcterms:W3CDTF">2019-09-30T01:38:26Z</dcterms:modified>
</cp:coreProperties>
</file>